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29"/>
  </p:notesMasterIdLst>
  <p:sldIdLst>
    <p:sldId id="711" r:id="rId5"/>
    <p:sldId id="525" r:id="rId6"/>
    <p:sldId id="257" r:id="rId7"/>
    <p:sldId id="549" r:id="rId8"/>
    <p:sldId id="550" r:id="rId9"/>
    <p:sldId id="551" r:id="rId10"/>
    <p:sldId id="553" r:id="rId11"/>
    <p:sldId id="559" r:id="rId12"/>
    <p:sldId id="561" r:id="rId13"/>
    <p:sldId id="562" r:id="rId14"/>
    <p:sldId id="563" r:id="rId15"/>
    <p:sldId id="564" r:id="rId16"/>
    <p:sldId id="576" r:id="rId17"/>
    <p:sldId id="577" r:id="rId18"/>
    <p:sldId id="578" r:id="rId19"/>
    <p:sldId id="579" r:id="rId20"/>
    <p:sldId id="565" r:id="rId21"/>
    <p:sldId id="566" r:id="rId22"/>
    <p:sldId id="567" r:id="rId23"/>
    <p:sldId id="596" r:id="rId24"/>
    <p:sldId id="707" r:id="rId25"/>
    <p:sldId id="595" r:id="rId26"/>
    <p:sldId id="597" r:id="rId27"/>
    <p:sldId id="59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Ani Ahmed Khallel Ibrahim" initials="AAAKI" lastIdx="2" clrIdx="0">
    <p:extLst>
      <p:ext uri="{19B8F6BF-5375-455C-9EA6-DF929625EA0E}">
        <p15:presenceInfo xmlns:p15="http://schemas.microsoft.com/office/powerpoint/2012/main" userId="S::ahmed_khallel@student.usm.my::f90f5fb7-0174-426d-82fa-33afe1c63fce" providerId="AD"/>
      </p:ext>
    </p:extLst>
  </p:cmAuthor>
  <p:cmAuthor id="2" name="ahmedkhallel.alani@xmu.edu.my" initials="a" lastIdx="1" clrIdx="1">
    <p:extLst>
      <p:ext uri="{19B8F6BF-5375-455C-9EA6-DF929625EA0E}">
        <p15:presenceInfo xmlns:p15="http://schemas.microsoft.com/office/powerpoint/2012/main" userId="ahmedkhallel.alani@xmu.edu.m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A3C1D3"/>
    <a:srgbClr val="232C6F"/>
    <a:srgbClr val="002058"/>
    <a:srgbClr val="F5F5F5"/>
    <a:srgbClr val="E9F0F3"/>
    <a:srgbClr val="9DBBCD"/>
    <a:srgbClr val="4597C7"/>
    <a:srgbClr val="3D4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5" autoAdjust="0"/>
    <p:restoredTop sz="95332" autoAdjust="0"/>
  </p:normalViewPr>
  <p:slideViewPr>
    <p:cSldViewPr snapToGrid="0">
      <p:cViewPr varScale="1">
        <p:scale>
          <a:sx n="62" d="100"/>
          <a:sy n="62" d="100"/>
        </p:scale>
        <p:origin x="14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di Miraz" userId="89fb6236-fb75-4a1a-9746-205f7a720646" providerId="ADAL" clId="{DE9D2BF9-06FC-4E64-93FC-225EEF717E0C}"/>
    <pc:docChg chg="delSld modSld">
      <pc:chgData name="Mahdi Miraz" userId="89fb6236-fb75-4a1a-9746-205f7a720646" providerId="ADAL" clId="{DE9D2BF9-06FC-4E64-93FC-225EEF717E0C}" dt="2025-06-20T03:00:15.359" v="5"/>
      <pc:docMkLst>
        <pc:docMk/>
      </pc:docMkLst>
      <pc:sldChg chg="modSp">
        <pc:chgData name="Mahdi Miraz" userId="89fb6236-fb75-4a1a-9746-205f7a720646" providerId="ADAL" clId="{DE9D2BF9-06FC-4E64-93FC-225EEF717E0C}" dt="2025-06-20T03:00:15.359" v="5"/>
        <pc:sldMkLst>
          <pc:docMk/>
          <pc:sldMk cId="2901288537" sldId="553"/>
        </pc:sldMkLst>
        <pc:spChg chg="mod">
          <ac:chgData name="Mahdi Miraz" userId="89fb6236-fb75-4a1a-9746-205f7a720646" providerId="ADAL" clId="{DE9D2BF9-06FC-4E64-93FC-225EEF717E0C}" dt="2025-06-20T03:00:15.359" v="5"/>
          <ac:spMkLst>
            <pc:docMk/>
            <pc:sldMk cId="2901288537" sldId="553"/>
            <ac:spMk id="7" creationId="{F4727D76-E4BC-4C9D-BEBB-C5C774EC829D}"/>
          </ac:spMkLst>
        </pc:spChg>
      </pc:sldChg>
      <pc:sldChg chg="del">
        <pc:chgData name="Mahdi Miraz" userId="89fb6236-fb75-4a1a-9746-205f7a720646" providerId="ADAL" clId="{DE9D2BF9-06FC-4E64-93FC-225EEF717E0C}" dt="2025-06-20T02:59:16.984" v="0" actId="2696"/>
        <pc:sldMkLst>
          <pc:docMk/>
          <pc:sldMk cId="486070687" sldId="554"/>
        </pc:sldMkLst>
      </pc:sldChg>
      <pc:sldChg chg="del">
        <pc:chgData name="Mahdi Miraz" userId="89fb6236-fb75-4a1a-9746-205f7a720646" providerId="ADAL" clId="{DE9D2BF9-06FC-4E64-93FC-225EEF717E0C}" dt="2025-06-20T02:59:17.888" v="1" actId="2696"/>
        <pc:sldMkLst>
          <pc:docMk/>
          <pc:sldMk cId="799463731" sldId="555"/>
        </pc:sldMkLst>
      </pc:sldChg>
      <pc:sldChg chg="del">
        <pc:chgData name="Mahdi Miraz" userId="89fb6236-fb75-4a1a-9746-205f7a720646" providerId="ADAL" clId="{DE9D2BF9-06FC-4E64-93FC-225EEF717E0C}" dt="2025-06-20T02:59:19.017" v="2" actId="2696"/>
        <pc:sldMkLst>
          <pc:docMk/>
          <pc:sldMk cId="1855540301" sldId="556"/>
        </pc:sldMkLst>
      </pc:sldChg>
      <pc:sldChg chg="del">
        <pc:chgData name="Mahdi Miraz" userId="89fb6236-fb75-4a1a-9746-205f7a720646" providerId="ADAL" clId="{DE9D2BF9-06FC-4E64-93FC-225EEF717E0C}" dt="2025-06-20T02:59:19.948" v="3" actId="2696"/>
        <pc:sldMkLst>
          <pc:docMk/>
          <pc:sldMk cId="1572257316" sldId="557"/>
        </pc:sldMkLst>
      </pc:sldChg>
      <pc:sldChg chg="del">
        <pc:chgData name="Mahdi Miraz" userId="89fb6236-fb75-4a1a-9746-205f7a720646" providerId="ADAL" clId="{DE9D2BF9-06FC-4E64-93FC-225EEF717E0C}" dt="2025-06-20T02:59:21.169" v="4" actId="2696"/>
        <pc:sldMkLst>
          <pc:docMk/>
          <pc:sldMk cId="2584297964" sldId="558"/>
        </pc:sldMkLst>
      </pc:sldChg>
    </pc:docChg>
  </pc:docChgLst>
  <pc:docChgLst>
    <pc:chgData name="Mahdi Miraz" userId="89fb6236-fb75-4a1a-9746-205f7a720646" providerId="ADAL" clId="{47822177-F051-4092-A20E-B942D11E0F5D}"/>
    <pc:docChg chg="delSld">
      <pc:chgData name="Mahdi Miraz" userId="89fb6236-fb75-4a1a-9746-205f7a720646" providerId="ADAL" clId="{47822177-F051-4092-A20E-B942D11E0F5D}" dt="2025-06-19T14:54:42.395" v="0" actId="47"/>
      <pc:docMkLst>
        <pc:docMk/>
      </pc:docMkLst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856455377" sldId="568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776755652" sldId="569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804528281" sldId="570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516180996" sldId="571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497282111" sldId="572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533553642" sldId="573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930283434" sldId="574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022061956" sldId="575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816264490" sldId="580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805697197" sldId="581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543740359" sldId="582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4198224449" sldId="583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692987535" sldId="584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082215138" sldId="585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810857007" sldId="586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15408647" sldId="587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835325140" sldId="588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471111463" sldId="589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4161475831" sldId="590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353050371" sldId="591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760922401" sldId="592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553882008" sldId="593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66483470" sldId="594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697648657" sldId="599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826239169" sldId="600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126479051" sldId="601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450592262" sldId="602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538518414" sldId="603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944162660" sldId="604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41332495" sldId="605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904080162" sldId="606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829232739" sldId="607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371883711" sldId="608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370063074" sldId="609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578638459" sldId="610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228923644" sldId="611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131235756" sldId="612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005753834" sldId="613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469831530" sldId="614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439680673" sldId="615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212150208" sldId="616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301919954" sldId="617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638521107" sldId="618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748978122" sldId="619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904496980" sldId="620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35333390" sldId="621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34201160" sldId="622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474226782" sldId="623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92416412" sldId="624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932843337" sldId="639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984886600" sldId="645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063967970" sldId="646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999316613" sldId="648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4047633699" sldId="649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88441749" sldId="650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42885704" sldId="651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434060449" sldId="652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279166702" sldId="653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1938387216" sldId="654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739781467" sldId="655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4025316165" sldId="656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41913036" sldId="657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133972253" sldId="658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786106460" sldId="659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11107105" sldId="660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2668734681" sldId="661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409129932" sldId="662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4070287867" sldId="663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853294245" sldId="664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3737905723" sldId="665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4101162337" sldId="708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926499679" sldId="709"/>
        </pc:sldMkLst>
      </pc:sldChg>
      <pc:sldChg chg="del">
        <pc:chgData name="Mahdi Miraz" userId="89fb6236-fb75-4a1a-9746-205f7a720646" providerId="ADAL" clId="{47822177-F051-4092-A20E-B942D11E0F5D}" dt="2025-06-19T14:54:42.395" v="0" actId="47"/>
        <pc:sldMkLst>
          <pc:docMk/>
          <pc:sldMk cId="4261520234" sldId="7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4D894-6199-4426-8A3A-059361CD96C0}" type="datetimeFigureOut">
              <a:rPr lang="en-MY" smtClean="0"/>
              <a:t>20/6/2025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762AF-57F7-4667-B34E-672CD894013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87962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b="0" i="0" dirty="0">
                <a:solidFill>
                  <a:srgbClr val="040C28"/>
                </a:solidFill>
                <a:effectLst/>
                <a:latin typeface="Google Sans"/>
              </a:rPr>
              <a:t>default password is “</a:t>
            </a:r>
            <a:r>
              <a:rPr lang="en-MY" b="0" i="0" dirty="0" err="1">
                <a:solidFill>
                  <a:srgbClr val="040C28"/>
                </a:solidFill>
                <a:effectLst/>
                <a:latin typeface="Google Sans"/>
              </a:rPr>
              <a:t>hadoop</a:t>
            </a:r>
            <a:r>
              <a:rPr lang="en-MY" b="0" i="0" dirty="0">
                <a:solidFill>
                  <a:srgbClr val="040C28"/>
                </a:solidFill>
                <a:effectLst/>
                <a:latin typeface="Google Sans"/>
              </a:rPr>
              <a:t>”</a:t>
            </a:r>
            <a:r>
              <a:rPr lang="en-MY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762AF-57F7-4667-B34E-672CD8940132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9387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 title="Page Number Shape"/>
          <p:cNvSpPr/>
          <p:nvPr/>
        </p:nvSpPr>
        <p:spPr bwMode="auto">
          <a:xfrm>
            <a:off x="8736012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685" y="1143294"/>
            <a:ext cx="527577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5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685" y="5537926"/>
            <a:ext cx="527577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800" b="0" i="1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685" y="6314441"/>
            <a:ext cx="1197467" cy="365125"/>
          </a:xfrm>
        </p:spPr>
        <p:txBody>
          <a:bodyPr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B518015B-B1B5-4234-8FEB-184E8B58F95F}" type="datetime1">
              <a:rPr lang="en-MY" smtClean="0"/>
              <a:t>20/6/2025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0444" y="6314441"/>
            <a:ext cx="3842012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1416217"/>
            <a:ext cx="407987" cy="365125"/>
          </a:xfrm>
        </p:spPr>
        <p:txBody>
          <a:bodyPr/>
          <a:lstStyle>
            <a:lvl1pPr algn="r"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  <p:cxnSp>
        <p:nvCxnSpPr>
          <p:cNvPr id="9" name="Straight Connector 8"/>
          <p:cNvCxnSpPr/>
          <p:nvPr/>
        </p:nvCxnSpPr>
        <p:spPr>
          <a:xfrm>
            <a:off x="580391" y="1257300"/>
            <a:ext cx="0" cy="56007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0391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471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0" y="640080"/>
            <a:ext cx="4686299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E06-4110-4CF2-BDD3-51B88DEBC722}" type="datetime1">
              <a:rPr lang="en-MY" smtClean="0"/>
              <a:t>20/6/2025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6467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Page Number Shape"/>
          <p:cNvSpPr/>
          <p:nvPr/>
        </p:nvSpPr>
        <p:spPr bwMode="auto">
          <a:xfrm>
            <a:off x="8736012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93074" y="642931"/>
            <a:ext cx="1835003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42933"/>
            <a:ext cx="5303009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02140" y="5927132"/>
            <a:ext cx="2861142" cy="365125"/>
          </a:xfrm>
        </p:spPr>
        <p:txBody>
          <a:bodyPr/>
          <a:lstStyle/>
          <a:p>
            <a:fld id="{B000053B-0025-4FD0-A206-60E2539EB249}" type="datetime1">
              <a:rPr lang="en-MY" smtClean="0"/>
              <a:t>20/6/2025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02140" y="6315950"/>
            <a:ext cx="286114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5607593"/>
            <a:ext cx="407987" cy="365125"/>
          </a:xfrm>
        </p:spPr>
        <p:txBody>
          <a:bodyPr/>
          <a:lstStyle/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6199730"/>
            <a:ext cx="769500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" y="6199730"/>
            <a:ext cx="769500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025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  <p15:guide id="2" pos="484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51627-260E-4E37-BB58-C0C025FAE5F9}" type="datetime1">
              <a:rPr lang="en-MY" smtClean="0"/>
              <a:t>20/6/2025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1976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 title="Page Number Shape"/>
          <p:cNvSpPr/>
          <p:nvPr/>
        </p:nvSpPr>
        <p:spPr bwMode="auto">
          <a:xfrm>
            <a:off x="8736012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755" y="2571723"/>
            <a:ext cx="6222491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58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755" y="1393748"/>
            <a:ext cx="6301072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8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7216" y="6314440"/>
            <a:ext cx="1197467" cy="365125"/>
          </a:xfrm>
        </p:spPr>
        <p:txBody>
          <a:bodyPr/>
          <a:lstStyle>
            <a:lvl1pPr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FE85A42-72DA-4EA2-B894-7507E1AB3B44}" type="datetime1">
              <a:rPr lang="en-MY" smtClean="0"/>
              <a:t>20/6/2025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0755" y="6314441"/>
            <a:ext cx="4860170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1620761"/>
            <a:ext cx="40798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" y="6178167"/>
            <a:ext cx="768324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" y="6178167"/>
            <a:ext cx="768324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610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  <p15:guide id="2" pos="48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0" y="540628"/>
            <a:ext cx="46863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3712467"/>
            <a:ext cx="46863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7D0E-1BF9-4A26-AE36-697D3BD0DDA1}" type="datetime1">
              <a:rPr lang="en-MY" smtClean="0"/>
              <a:t>20/6/2025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643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7784"/>
            <a:ext cx="2873502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558065"/>
            <a:ext cx="4690872" cy="913212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1526122"/>
            <a:ext cx="4690872" cy="17515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6200" y="3700828"/>
            <a:ext cx="4690872" cy="913759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6200" y="4669432"/>
            <a:ext cx="4690872" cy="1752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FEE38-AADE-4083-9151-216B8143123B}" type="datetime1">
              <a:rPr lang="en-MY" smtClean="0"/>
              <a:t>20/6/2025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5946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67F8-AC9C-4072-B358-79E9E28609CF}" type="datetime1">
              <a:rPr lang="en-MY" smtClean="0"/>
              <a:t>20/6/2025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571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53C65-0B77-4C44-BE11-2CDBF2CAC10C}" type="datetime1">
              <a:rPr lang="en-MY" smtClean="0"/>
              <a:t>20/6/2025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872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5479"/>
            <a:ext cx="2879082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64147"/>
            <a:ext cx="46863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2621513"/>
            <a:ext cx="2879082" cy="3239537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424E4-FF7E-4BB8-A349-8ADADF6C8C69}" type="datetime1">
              <a:rPr lang="en-MY" smtClean="0"/>
              <a:t>20/6/2025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1955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57262"/>
            <a:ext cx="2882528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3350" y="1"/>
            <a:ext cx="4629150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1" y="2621512"/>
            <a:ext cx="2882528" cy="3236976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408E4-232A-4949-9F3E-33C648347C5E}" type="datetime1">
              <a:rPr lang="en-MY" smtClean="0"/>
              <a:t>20/6/2025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3931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8736012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559678"/>
            <a:ext cx="2875430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569066"/>
            <a:ext cx="4686299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1" y="5930061"/>
            <a:ext cx="28611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DE63B79-611B-4427-8C73-4D7AA0EA5D78}" type="datetime1">
              <a:rPr lang="en-MY" smtClean="0"/>
              <a:t>20/6/2025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1" y="6314441"/>
            <a:ext cx="28611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2" y="5607593"/>
            <a:ext cx="407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1826912-D5BC-4311-8DC5-081DCC9FD671}" type="slidenum">
              <a:rPr lang="en-MY" smtClean="0"/>
              <a:t>‹#›</a:t>
            </a:fld>
            <a:endParaRPr lang="en-MY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99730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99730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39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8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6858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6858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12598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05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pos="7200">
          <p15:clr>
            <a:srgbClr val="F26B43"/>
          </p15:clr>
        </p15:guide>
        <p15:guide id="4" pos="3264">
          <p15:clr>
            <a:srgbClr val="F26B43"/>
          </p15:clr>
        </p15:guide>
        <p15:guide id="9" pos="2124" userDrawn="1">
          <p15:clr>
            <a:srgbClr val="F26B43"/>
          </p15:clr>
        </p15:guide>
        <p15:guide id="10" pos="360" userDrawn="1">
          <p15:clr>
            <a:srgbClr val="F26B43"/>
          </p15:clr>
        </p15:guide>
        <p15:guide id="11" orient="horz" pos="432" userDrawn="1">
          <p15:clr>
            <a:srgbClr val="F26B43"/>
          </p15:clr>
        </p15:guide>
        <p15:guide id="12" pos="5400" userDrawn="1">
          <p15:clr>
            <a:srgbClr val="F26B43"/>
          </p15:clr>
        </p15:guide>
        <p15:guide id="13" pos="24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cloudera.com/hwx-sandbox/hdp/hdp-2.6.5/HDP_2.6.5_virtualbox_180626.ov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D0AEDD-B125-469D-812D-58DB05A7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" y="0"/>
            <a:ext cx="9125820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A86E1A-2892-4C8D-8FD4-F8BEEB6AFB13}"/>
              </a:ext>
            </a:extLst>
          </p:cNvPr>
          <p:cNvSpPr/>
          <p:nvPr/>
        </p:nvSpPr>
        <p:spPr>
          <a:xfrm>
            <a:off x="1006908" y="291367"/>
            <a:ext cx="7352763" cy="1212892"/>
          </a:xfrm>
          <a:prstGeom prst="roundRect">
            <a:avLst/>
          </a:prstGeom>
          <a:solidFill>
            <a:srgbClr val="A3C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MY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D3341-5C68-43CD-9078-E4C0708E6E77}"/>
              </a:ext>
            </a:extLst>
          </p:cNvPr>
          <p:cNvSpPr txBox="1"/>
          <p:nvPr/>
        </p:nvSpPr>
        <p:spPr>
          <a:xfrm>
            <a:off x="1006909" y="291368"/>
            <a:ext cx="73527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>
                <a:solidFill>
                  <a:srgbClr val="002058"/>
                </a:solidFill>
                <a:latin typeface="Century Schoolbook" panose="02040604050505020304"/>
              </a:rPr>
              <a:t>SWE 309</a:t>
            </a:r>
          </a:p>
          <a:p>
            <a:pPr lvl="0" algn="ctr"/>
            <a:r>
              <a:rPr lang="en-US" sz="3200" dirty="0">
                <a:solidFill>
                  <a:srgbClr val="002058"/>
                </a:solidFill>
                <a:latin typeface="Century Schoolbook" panose="02040604050505020304"/>
              </a:rPr>
              <a:t>Introduction of Cloud Computing</a:t>
            </a:r>
          </a:p>
          <a:p>
            <a:pPr algn="ctr"/>
            <a:endParaRPr lang="en-US" sz="2800" dirty="0">
              <a:solidFill>
                <a:srgbClr val="002058"/>
              </a:solidFill>
              <a:latin typeface="+mj-lt"/>
            </a:endParaRPr>
          </a:p>
          <a:p>
            <a:endParaRPr lang="en-MY" sz="16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E52A1-B627-4C14-8F46-7BF4C37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6" y="5674002"/>
            <a:ext cx="4195711" cy="8642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B200BB-85E1-48CB-863F-3DFD7A161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6" y="5674003"/>
            <a:ext cx="4198706" cy="86422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0017A5-B5F1-46A0-93AA-3B3B1FF0E178}"/>
              </a:ext>
            </a:extLst>
          </p:cNvPr>
          <p:cNvSpPr/>
          <p:nvPr/>
        </p:nvSpPr>
        <p:spPr>
          <a:xfrm>
            <a:off x="4683291" y="2168806"/>
            <a:ext cx="4180113" cy="2673781"/>
          </a:xfrm>
          <a:prstGeom prst="roundRect">
            <a:avLst/>
          </a:prstGeom>
          <a:solidFill>
            <a:srgbClr val="A3C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MY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818B-C0A3-4DAD-A2C3-917B29D489BB}"/>
              </a:ext>
            </a:extLst>
          </p:cNvPr>
          <p:cNvSpPr txBox="1"/>
          <p:nvPr/>
        </p:nvSpPr>
        <p:spPr>
          <a:xfrm>
            <a:off x="4683289" y="2212425"/>
            <a:ext cx="418011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58"/>
                </a:solidFill>
                <a:latin typeface="+mj-lt"/>
              </a:rPr>
              <a:t>Lab 1</a:t>
            </a:r>
          </a:p>
          <a:p>
            <a:pPr algn="ctr"/>
            <a:endParaRPr lang="en-US" sz="1800" dirty="0">
              <a:solidFill>
                <a:srgbClr val="002058"/>
              </a:solidFill>
              <a:latin typeface="+mj-lt"/>
            </a:endParaRPr>
          </a:p>
          <a:p>
            <a:pPr algn="ctr"/>
            <a:endParaRPr lang="en-US" sz="1800" dirty="0">
              <a:solidFill>
                <a:srgbClr val="002058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58"/>
                </a:solidFill>
                <a:latin typeface="+mj-lt"/>
              </a:rPr>
              <a:t>Hadoop </a:t>
            </a:r>
            <a:r>
              <a:rPr lang="en-US" sz="2000">
                <a:solidFill>
                  <a:srgbClr val="002058"/>
                </a:solidFill>
                <a:latin typeface="+mj-lt"/>
              </a:rPr>
              <a:t>Cloud Computing</a:t>
            </a:r>
            <a:endParaRPr lang="en-US" sz="2400" dirty="0">
              <a:solidFill>
                <a:srgbClr val="002058"/>
              </a:solidFill>
              <a:latin typeface="+mj-lt"/>
            </a:endParaRPr>
          </a:p>
          <a:p>
            <a:pPr algn="ctr"/>
            <a:endParaRPr lang="en-US" dirty="0">
              <a:solidFill>
                <a:srgbClr val="002058"/>
              </a:solidFill>
              <a:latin typeface="+mj-lt"/>
            </a:endParaRPr>
          </a:p>
          <a:p>
            <a:pPr algn="ctr"/>
            <a:r>
              <a:rPr lang="en-MY" dirty="0">
                <a:solidFill>
                  <a:srgbClr val="002058"/>
                </a:solidFill>
                <a:latin typeface="+mj-lt"/>
              </a:rPr>
              <a:t>Instructor: Dr Mahdi H. Miraz, </a:t>
            </a:r>
            <a:r>
              <a:rPr lang="en-MY" i="1" dirty="0">
                <a:solidFill>
                  <a:srgbClr val="002058"/>
                </a:solidFill>
                <a:latin typeface="+mj-lt"/>
              </a:rPr>
              <a:t>CEng</a:t>
            </a:r>
          </a:p>
          <a:p>
            <a:pPr algn="ctr"/>
            <a:r>
              <a:rPr lang="en-MY" sz="1400" dirty="0">
                <a:solidFill>
                  <a:srgbClr val="002058"/>
                </a:solidFill>
                <a:latin typeface="+mj-lt"/>
              </a:rPr>
              <a:t>Associate Professor</a:t>
            </a:r>
          </a:p>
          <a:p>
            <a:pPr lvl="0" algn="ctr"/>
            <a:r>
              <a:rPr lang="en-MY" sz="1200" dirty="0">
                <a:solidFill>
                  <a:srgbClr val="002058"/>
                </a:solidFill>
                <a:latin typeface="+mj-lt"/>
              </a:rPr>
              <a:t>Email: mahdi.miraz@xmu.edu.my</a:t>
            </a:r>
          </a:p>
          <a:p>
            <a:pPr lvl="0" algn="ctr"/>
            <a:r>
              <a:rPr lang="en-US" sz="1200" dirty="0">
                <a:solidFill>
                  <a:srgbClr val="002058"/>
                </a:solidFill>
                <a:latin typeface="+mj-lt"/>
              </a:rPr>
              <a:t>Room No.: A1 – 413</a:t>
            </a:r>
          </a:p>
        </p:txBody>
      </p:sp>
    </p:spTree>
    <p:extLst>
      <p:ext uri="{BB962C8B-B14F-4D97-AF65-F5344CB8AC3E}">
        <p14:creationId xmlns:p14="http://schemas.microsoft.com/office/powerpoint/2010/main" val="26062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Import VM to VirtualBox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10</a:t>
            </a:fld>
            <a:endParaRPr lang="en-MY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438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4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Run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11</a:t>
            </a:fld>
            <a:endParaRPr lang="en-MY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9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Access to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12</a:t>
            </a:fld>
            <a:endParaRPr lang="en-MY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1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Access to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13</a:t>
            </a:fld>
            <a:endParaRPr lang="en-MY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574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32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Access to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14</a:t>
            </a:fld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91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6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Access to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15</a:t>
            </a:fld>
            <a:endParaRPr lang="en-MY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4002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8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Access to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16</a:t>
            </a:fld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35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Access to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17</a:t>
            </a:fld>
            <a:endParaRPr lang="en-MY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4383"/>
            <a:ext cx="9144000" cy="5143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31999" y="1536781"/>
            <a:ext cx="2489201" cy="1845733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4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Access to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18</a:t>
            </a:fld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3999" cy="5143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913" y="4961262"/>
            <a:ext cx="228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Username: </a:t>
            </a:r>
            <a:r>
              <a:rPr lang="en-US" dirty="0" err="1">
                <a:solidFill>
                  <a:srgbClr val="C00000"/>
                </a:solidFill>
              </a:rPr>
              <a:t>maria_dev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Password: </a:t>
            </a:r>
            <a:r>
              <a:rPr lang="en-US" dirty="0" err="1">
                <a:solidFill>
                  <a:srgbClr val="C00000"/>
                </a:solidFill>
              </a:rPr>
              <a:t>maria_dev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099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Dashboard of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19</a:t>
            </a:fld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Outline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27D76-E4BC-4C9D-BEBB-C5C774EC829D}"/>
              </a:ext>
            </a:extLst>
          </p:cNvPr>
          <p:cNvSpPr txBox="1"/>
          <p:nvPr/>
        </p:nvSpPr>
        <p:spPr>
          <a:xfrm>
            <a:off x="0" y="1268966"/>
            <a:ext cx="9144000" cy="357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kern="0" dirty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Install Hadoop</a:t>
            </a:r>
          </a:p>
          <a:p>
            <a:pPr marL="800100" lvl="1" indent="-342900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kern="0" dirty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Install VirtualBox</a:t>
            </a:r>
          </a:p>
          <a:p>
            <a:pPr marL="800100" lvl="1" indent="-342900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kern="0" dirty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Virtual Machine (include Hadoop)</a:t>
            </a:r>
          </a:p>
          <a:p>
            <a:pPr marL="800100" lvl="1" indent="-342900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400" kern="0" dirty="0">
              <a:solidFill>
                <a:srgbClr val="800000"/>
              </a:solidFill>
              <a:latin typeface="Arial"/>
              <a:ea typeface="MS PGothic" panose="020B0600070205080204" pitchFamily="34" charset="-128"/>
            </a:endParaRPr>
          </a:p>
          <a:p>
            <a:pPr marL="342900" indent="-342900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kern="0" dirty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Use HDFS</a:t>
            </a:r>
          </a:p>
          <a:p>
            <a:pPr marL="342900" indent="-342900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400" kern="0" dirty="0">
              <a:solidFill>
                <a:srgbClr val="800000"/>
              </a:solidFill>
              <a:latin typeface="Arial"/>
              <a:ea typeface="MS PGothic" panose="020B0600070205080204" pitchFamily="34" charset="-128"/>
            </a:endParaRPr>
          </a:p>
          <a:p>
            <a:pPr marL="342900" indent="-342900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kern="0" dirty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Use MapReduce</a:t>
            </a:r>
          </a:p>
          <a:p>
            <a:pPr marL="342900" indent="-342900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400" kern="0" dirty="0">
              <a:solidFill>
                <a:srgbClr val="800000"/>
              </a:solidFill>
              <a:latin typeface="Arial"/>
              <a:ea typeface="MS PGothic" panose="020B060007020508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2</a:t>
            </a:fld>
            <a:endParaRPr lang="en-MY" dirty="0"/>
          </a:p>
        </p:txBody>
      </p:sp>
      <p:sp>
        <p:nvSpPr>
          <p:cNvPr id="2" name="AutoShape 2" descr="Hadoop: Framework for scalable distributed software | AO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3323" y="3999281"/>
            <a:ext cx="3346571" cy="18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89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Download </a:t>
            </a:r>
            <a:r>
              <a:rPr lang="en-US" sz="2800" b="1" dirty="0" err="1">
                <a:solidFill>
                  <a:srgbClr val="C00000"/>
                </a:solidFill>
              </a:rPr>
              <a:t>PuTTY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20</a:t>
            </a:fld>
            <a:endParaRPr lang="en-MY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8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Use </a:t>
            </a:r>
            <a:r>
              <a:rPr lang="en-US" sz="2800" b="1" dirty="0" err="1">
                <a:solidFill>
                  <a:srgbClr val="C00000"/>
                </a:solidFill>
              </a:rPr>
              <a:t>PuTTY</a:t>
            </a:r>
            <a:r>
              <a:rPr lang="en-US" sz="2800" b="1" dirty="0">
                <a:solidFill>
                  <a:srgbClr val="C00000"/>
                </a:solidFill>
              </a:rPr>
              <a:t>  to Access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27D76-E4BC-4C9D-BEBB-C5C774EC829D}"/>
              </a:ext>
            </a:extLst>
          </p:cNvPr>
          <p:cNvSpPr txBox="1"/>
          <p:nvPr/>
        </p:nvSpPr>
        <p:spPr>
          <a:xfrm>
            <a:off x="0" y="1268966"/>
            <a:ext cx="9144000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kern="0" dirty="0" err="1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PuTTY</a:t>
            </a:r>
            <a:r>
              <a:rPr lang="en-US" altLang="en-US" sz="2400" kern="0" dirty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 is a free and open-source terminal emulator, serial console and network file transfer application. </a:t>
            </a:r>
          </a:p>
          <a:p>
            <a:pPr marL="342900" indent="-342900" algn="just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400" kern="0" dirty="0">
              <a:solidFill>
                <a:srgbClr val="800000"/>
              </a:solidFill>
              <a:latin typeface="Arial"/>
              <a:ea typeface="MS PGothic" panose="020B0600070205080204" pitchFamily="34" charset="-128"/>
            </a:endParaRPr>
          </a:p>
          <a:p>
            <a:pPr marL="342900" indent="-342900" algn="just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kern="0" dirty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It supports several network protocols, including SCP, SSH, Telnet, rlogin, and raw socket connection. </a:t>
            </a:r>
          </a:p>
          <a:p>
            <a:pPr marL="342900" indent="-342900" algn="just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400" kern="0" dirty="0">
              <a:solidFill>
                <a:srgbClr val="800000"/>
              </a:solidFill>
              <a:latin typeface="Arial"/>
              <a:ea typeface="MS PGothic" panose="020B0600070205080204" pitchFamily="34" charset="-128"/>
            </a:endParaRPr>
          </a:p>
          <a:p>
            <a:pPr marL="342900" indent="-342900" algn="just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kern="0" dirty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It can also connect to a serial port. </a:t>
            </a:r>
          </a:p>
          <a:p>
            <a:pPr marL="342900" indent="-342900" algn="just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400" kern="0" dirty="0">
              <a:solidFill>
                <a:srgbClr val="800000"/>
              </a:solidFill>
              <a:latin typeface="Arial"/>
              <a:ea typeface="MS PGothic" panose="020B0600070205080204" pitchFamily="34" charset="-128"/>
            </a:endParaRPr>
          </a:p>
          <a:p>
            <a:pPr marL="342900" indent="-342900" algn="just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kern="0" dirty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The name "</a:t>
            </a:r>
            <a:r>
              <a:rPr lang="en-US" altLang="en-US" sz="2400" kern="0" dirty="0" err="1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PuTTY</a:t>
            </a:r>
            <a:r>
              <a:rPr lang="en-US" altLang="en-US" sz="2400" kern="0" dirty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" has no official meaning.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21</a:t>
            </a:fld>
            <a:endParaRPr lang="en-MY"/>
          </a:p>
        </p:txBody>
      </p:sp>
      <p:sp>
        <p:nvSpPr>
          <p:cNvPr id="2" name="AutoShape 2" descr="Hadoop: Framework for scalable distributed software | AO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4362" y="4018505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0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Use </a:t>
            </a:r>
            <a:r>
              <a:rPr lang="en-US" sz="2800" b="1" dirty="0" err="1">
                <a:solidFill>
                  <a:srgbClr val="C00000"/>
                </a:solidFill>
              </a:rPr>
              <a:t>PuTTY</a:t>
            </a:r>
            <a:r>
              <a:rPr lang="en-US" sz="2800" b="1" dirty="0">
                <a:solidFill>
                  <a:srgbClr val="C00000"/>
                </a:solidFill>
              </a:rPr>
              <a:t>  to Access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22</a:t>
            </a:fld>
            <a:endParaRPr lang="en-MY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574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77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Use </a:t>
            </a:r>
            <a:r>
              <a:rPr lang="en-US" sz="2800" b="1" dirty="0" err="1">
                <a:solidFill>
                  <a:srgbClr val="C00000"/>
                </a:solidFill>
              </a:rPr>
              <a:t>PuTTY</a:t>
            </a:r>
            <a:r>
              <a:rPr lang="en-US" sz="2800" b="1" dirty="0">
                <a:solidFill>
                  <a:srgbClr val="C00000"/>
                </a:solidFill>
              </a:rPr>
              <a:t>  to Access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23</a:t>
            </a:fld>
            <a:endParaRPr lang="en-MY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2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Use </a:t>
            </a:r>
            <a:r>
              <a:rPr lang="en-US" sz="2800" b="1" dirty="0" err="1">
                <a:solidFill>
                  <a:srgbClr val="C00000"/>
                </a:solidFill>
              </a:rPr>
              <a:t>PuTTY</a:t>
            </a:r>
            <a:r>
              <a:rPr lang="en-US" sz="2800" b="1" dirty="0">
                <a:solidFill>
                  <a:srgbClr val="C00000"/>
                </a:solidFill>
              </a:rPr>
              <a:t>  to Access VM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24</a:t>
            </a:fld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0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Create Azure Free Account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27D76-E4BC-4C9D-BEBB-C5C774EC829D}"/>
              </a:ext>
            </a:extLst>
          </p:cNvPr>
          <p:cNvSpPr txBox="1"/>
          <p:nvPr/>
        </p:nvSpPr>
        <p:spPr>
          <a:xfrm>
            <a:off x="0" y="1268966"/>
            <a:ext cx="9144000" cy="859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kern="0" dirty="0">
                <a:solidFill>
                  <a:srgbClr val="333399"/>
                </a:solidFill>
                <a:latin typeface="Arial"/>
                <a:ea typeface="MS PGothic" panose="020B0600070205080204" pitchFamily="34" charset="-128"/>
              </a:rPr>
              <a:t>First Download the VirtualBox Oracle from the below link:</a:t>
            </a:r>
          </a:p>
          <a:p>
            <a:pPr lvl="1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</a:pPr>
            <a:r>
              <a:rPr lang="en-US" altLang="en-US" sz="2400" kern="0" dirty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https://www.virtualbox.org/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3</a:t>
            </a:fld>
            <a:endParaRPr lang="en-MY" dirty="0"/>
          </a:p>
        </p:txBody>
      </p:sp>
      <p:pic>
        <p:nvPicPr>
          <p:cNvPr id="1026" name="Picture 2" descr="VirtualBox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86" y="3209244"/>
            <a:ext cx="2359378" cy="23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05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Installing VirtualBox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4</a:t>
            </a:fld>
            <a:endParaRPr lang="en-MY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085234" cy="5110444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5358879" y="3235049"/>
            <a:ext cx="746760" cy="54864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9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Installing VirtualBox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5</a:t>
            </a:fld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124383"/>
            <a:ext cx="91440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Installing VirtualBox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6</a:t>
            </a:fld>
            <a:endParaRPr lang="en-MY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39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Download Virtual Machine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27D76-E4BC-4C9D-BEBB-C5C774EC829D}"/>
              </a:ext>
            </a:extLst>
          </p:cNvPr>
          <p:cNvSpPr txBox="1"/>
          <p:nvPr/>
        </p:nvSpPr>
        <p:spPr>
          <a:xfrm>
            <a:off x="0" y="1268966"/>
            <a:ext cx="9144000" cy="162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kern="0" dirty="0">
                <a:solidFill>
                  <a:srgbClr val="333399"/>
                </a:solidFill>
                <a:latin typeface="Arial"/>
                <a:ea typeface="MS PGothic" panose="020B0600070205080204" pitchFamily="34" charset="-128"/>
              </a:rPr>
              <a:t>Then download the virtual machine from the below link:</a:t>
            </a:r>
          </a:p>
          <a:p>
            <a:pPr lvl="1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</a:pPr>
            <a:r>
              <a:rPr lang="en-US" altLang="en-US" sz="2400" kern="0">
                <a:solidFill>
                  <a:srgbClr val="800000"/>
                </a:solidFill>
                <a:latin typeface="Arial"/>
                <a:ea typeface="MS PGothic" panose="020B0600070205080204" pitchFamily="34" charset="-128"/>
                <a:hlinkClick r:id="rId3"/>
              </a:rPr>
              <a:t>https://archive.cloudera.com/hwx-sandbox/hdp/hdp-2.6.5/HDP_2.6.5_virtualbox_180626.ova</a:t>
            </a:r>
            <a:r>
              <a:rPr lang="en-US" altLang="en-US" sz="2400" kern="0">
                <a:solidFill>
                  <a:srgbClr val="800000"/>
                </a:solidFill>
                <a:latin typeface="Arial"/>
                <a:ea typeface="MS PGothic" panose="020B0600070205080204" pitchFamily="34" charset="-128"/>
              </a:rPr>
              <a:t> </a:t>
            </a:r>
            <a:endParaRPr lang="en-US" altLang="en-US" sz="2400" kern="0" dirty="0">
              <a:solidFill>
                <a:srgbClr val="800000"/>
              </a:solidFill>
              <a:latin typeface="Arial"/>
              <a:ea typeface="MS PGothic" panose="020B0600070205080204" pitchFamily="34" charset="-128"/>
            </a:endParaRPr>
          </a:p>
          <a:p>
            <a:pPr lvl="1" defTabSz="914400" fontAlgn="base">
              <a:lnSpc>
                <a:spcPct val="90000"/>
              </a:lnSpc>
              <a:spcAft>
                <a:spcPts val="800"/>
              </a:spcAft>
              <a:buClr>
                <a:srgbClr val="990033"/>
              </a:buClr>
              <a:buSzPct val="60000"/>
            </a:pPr>
            <a:endParaRPr lang="en-US" altLang="en-US" sz="2400" kern="0" dirty="0">
              <a:solidFill>
                <a:srgbClr val="800000"/>
              </a:solidFill>
              <a:latin typeface="Arial"/>
              <a:ea typeface="MS PGothic" panose="020B060007020508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7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0128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Import VM to VirtualBox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8</a:t>
            </a:fld>
            <a:endParaRPr lang="en-MY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0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9A25B-0E67-440F-A826-9332BB6D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7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C97F8-954A-43CE-AEC9-9867670C8CDA}"/>
              </a:ext>
            </a:extLst>
          </p:cNvPr>
          <p:cNvCxnSpPr/>
          <p:nvPr/>
        </p:nvCxnSpPr>
        <p:spPr>
          <a:xfrm>
            <a:off x="0" y="939221"/>
            <a:ext cx="9144002" cy="8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A365C9D-7ED9-467D-B32B-5EDB8B6D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57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Import VM to VirtualBox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770F11-259C-4440-9294-A514EFC72F34}"/>
              </a:ext>
            </a:extLst>
          </p:cNvPr>
          <p:cNvSpPr txBox="1">
            <a:spLocks/>
          </p:cNvSpPr>
          <p:nvPr/>
        </p:nvSpPr>
        <p:spPr>
          <a:xfrm>
            <a:off x="0" y="74650"/>
            <a:ext cx="5358879" cy="86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MY" sz="2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8941D-A208-43CE-9AD3-7358C92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9227"/>
            <a:ext cx="9144000" cy="10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1A0A8-8650-4FCD-AF9E-78A80349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779" y="6267883"/>
            <a:ext cx="2370221" cy="481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6912-D5BC-4311-8DC5-081DCC9FD671}" type="slidenum">
              <a:rPr lang="en-MY" smtClean="0"/>
              <a:t>9</a:t>
            </a:fld>
            <a:endParaRPr lang="en-MY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438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49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algn="ctr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CD803F30183EA24FB37639181A0D57F6" ma:contentTypeVersion="14" ma:contentTypeDescription="新建文档。" ma:contentTypeScope="" ma:versionID="8f1dab38b8627a488518ca12d71a1dc0">
  <xsd:schema xmlns:xsd="http://www.w3.org/2001/XMLSchema" xmlns:xs="http://www.w3.org/2001/XMLSchema" xmlns:p="http://schemas.microsoft.com/office/2006/metadata/properties" xmlns:ns3="ef56387b-87e6-4bfa-8969-a25be9a54059" xmlns:ns4="a8151b8b-9017-4bd7-ae53-292ad00bb417" targetNamespace="http://schemas.microsoft.com/office/2006/metadata/properties" ma:root="true" ma:fieldsID="a6a81b6b2c293b9d79d3897122956717" ns3:_="" ns4:_="">
    <xsd:import namespace="ef56387b-87e6-4bfa-8969-a25be9a54059"/>
    <xsd:import namespace="a8151b8b-9017-4bd7-ae53-292ad00bb4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56387b-87e6-4bfa-8969-a25be9a540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151b8b-9017-4bd7-ae53-292ad00bb41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共享提示哈希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C81EE0-DD4E-4D1F-87BF-8538BB3292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C09FAD-C5B6-4F5E-AAF2-C433F80494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56387b-87e6-4bfa-8969-a25be9a54059"/>
    <ds:schemaRef ds:uri="a8151b8b-9017-4bd7-ae53-292ad00bb4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ECFA35-7ECE-4E62-8A85-3B102A07D5FA}">
  <ds:schemaRefs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ef56387b-87e6-4bfa-8969-a25be9a54059"/>
    <ds:schemaRef ds:uri="http://schemas.openxmlformats.org/package/2006/metadata/core-properties"/>
    <ds:schemaRef ds:uri="a8151b8b-9017-4bd7-ae53-292ad00bb417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11543</TotalTime>
  <Words>274</Words>
  <Application>Microsoft Office PowerPoint</Application>
  <PresentationFormat>On-screen Show (4:3)</PresentationFormat>
  <Paragraphs>87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MS PGothic</vt:lpstr>
      <vt:lpstr>Arial</vt:lpstr>
      <vt:lpstr>Calibri</vt:lpstr>
      <vt:lpstr>Century Schoolbook</vt:lpstr>
      <vt:lpstr>Corbel</vt:lpstr>
      <vt:lpstr>Google Sans</vt:lpstr>
      <vt:lpstr>Times New Roman</vt:lpstr>
      <vt:lpstr>Wingdings</vt:lpstr>
      <vt:lpstr>Headlines</vt:lpstr>
      <vt:lpstr>PowerPoint Presentation</vt:lpstr>
      <vt:lpstr>Outline</vt:lpstr>
      <vt:lpstr>Create Azure Free Account </vt:lpstr>
      <vt:lpstr>Installing VirtualBox</vt:lpstr>
      <vt:lpstr>Installing VirtualBox</vt:lpstr>
      <vt:lpstr>Installing VirtualBox</vt:lpstr>
      <vt:lpstr>Download Virtual Machine </vt:lpstr>
      <vt:lpstr>Import VM to VirtualBox</vt:lpstr>
      <vt:lpstr>Import VM to VirtualBox</vt:lpstr>
      <vt:lpstr>Import VM to VirtualBox</vt:lpstr>
      <vt:lpstr>Run VM</vt:lpstr>
      <vt:lpstr>Access to VM</vt:lpstr>
      <vt:lpstr>Access to VM</vt:lpstr>
      <vt:lpstr>Access to VM</vt:lpstr>
      <vt:lpstr>Access to VM</vt:lpstr>
      <vt:lpstr>Access to VM</vt:lpstr>
      <vt:lpstr>Access to VM</vt:lpstr>
      <vt:lpstr>Access to VM</vt:lpstr>
      <vt:lpstr>Dashboard of VM</vt:lpstr>
      <vt:lpstr>Download PuTTY</vt:lpstr>
      <vt:lpstr>Use PuTTY  to Access VM</vt:lpstr>
      <vt:lpstr>Use PuTTY  to Access VM</vt:lpstr>
      <vt:lpstr>Use PuTTY  to Access VM</vt:lpstr>
      <vt:lpstr>Use PuTTY  to Access VM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SWE403 - Technology and Application of Internet of Things</dc:title>
  <dc:creator>Al Ani Ahmed Khallel Ibrahim</dc:creator>
  <cp:lastModifiedBy>Miraz Mahdi Hassan</cp:lastModifiedBy>
  <cp:revision>310</cp:revision>
  <dcterms:created xsi:type="dcterms:W3CDTF">2020-07-08T04:40:23Z</dcterms:created>
  <dcterms:modified xsi:type="dcterms:W3CDTF">2025-06-20T03:00:20Z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0x010100CD803F30183EA24FB37639181A0D57F6</vt:lpwstr>
  </property>
</Properties>
</file>